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56_3677404D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22" r:id="rId5"/>
    <p:sldId id="338" r:id="rId6"/>
    <p:sldId id="339" r:id="rId7"/>
    <p:sldId id="341" r:id="rId8"/>
    <p:sldId id="342" r:id="rId9"/>
    <p:sldId id="323" r:id="rId10"/>
    <p:sldId id="346" r:id="rId11"/>
    <p:sldId id="340" r:id="rId12"/>
    <p:sldId id="343" r:id="rId13"/>
    <p:sldId id="344" r:id="rId14"/>
    <p:sldId id="330" r:id="rId15"/>
    <p:sldId id="310" r:id="rId1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7692576D-AAF3-C79E-3417-6D071268263F}" name="Eva Wehrle" initials="EW" userId="S::eva.wehrle@student.uva.nl::6a7a27ba-57b3-4be4-b137-f46d787f2d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BE1"/>
    <a:srgbClr val="F2E6DA"/>
    <a:srgbClr val="F1EDEA"/>
    <a:srgbClr val="F0EDEA"/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856F5-86C5-4C7D-8D5D-8BE4587C2C49}" v="184" dt="2025-12-15T21:44:36.245"/>
    <p1510:client id="{EDED91B0-8133-440F-B101-90ED32DAD0AA}" v="10" dt="2025-12-15T21:33:45.614"/>
  </p1510:revLst>
</p1510:revInfo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modernComment_156_367740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B60148-6781-41CA-9AF5-52E39AE1D3DA}" authorId="{7692576D-AAF3-C79E-3417-6D071268263F}" created="2025-12-15T10:44:11.5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13784909" sldId="342"/>
      <ac:picMk id="7" creationId="{CB980A0C-F1A9-A1C3-715E-70FA3445E3CF}"/>
    </ac:deMkLst>
    <p188:txBody>
      <a:bodyPr/>
      <a:lstStyle/>
      <a:p>
        <a:r>
          <a:rPr lang="en-GB"/>
          <a:t>Change to new version with smaller range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B045831F-6AD1-4DED-BF09-35BFE3A3C66F}" type="datetime1">
              <a:rPr lang="de-DE" smtClean="0"/>
              <a:t>15.12.2025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00AC623C-86E0-4A85-83FB-F4A716956F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4EAF0040-DFA1-4580-86F0-5CFB9E4596B0}" type="datetime1">
              <a:rPr lang="de-DE" smtClean="0"/>
              <a:pPr/>
              <a:t>15.12.2025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C37D7554-D10C-4E29-B8E6-BB7111FA6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342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866B-8395-EA8D-14A6-6519F87BB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C40AE9-15BC-8A19-831D-06664C0D7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EAEAE9-DE4F-F8CF-1155-0FD42A901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923705-1298-A67C-8292-634BB09E7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665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6AB1-232E-1CEE-73C9-38ACA5432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E346B9-4CE6-ECA0-C9A6-B7B58A75B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D3E90-5C80-9942-7D4B-ADA664545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470D9-F1D8-0AFC-2F2A-C2F2EBD0B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37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164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Transition: How to we increase EV uptake in Eastern Europe?/ Hungary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89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F1B8F-3F97-305C-D35D-6E055819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1E7358-DDB6-4103-39C1-EB6B00819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A77797-7CB9-F07E-AA3B-D8B5D2671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2C7A7D-D1B1-D337-F12B-6C5481EAB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159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2D692-84B8-E68A-3DBD-B2732C3F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1E6EA3-9502-3472-4929-533D13D02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021B6C-0884-DE83-DF2C-386524C83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B603D5-E6AA-B6A0-5AC4-EDF8C5B71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214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81582-9E79-17BA-9430-F1760ADD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41BEE95-C44F-5558-A3ED-517AB62AB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EDD0149-44A1-4C7C-D503-3231249A0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7AB971-67A8-5728-E0EB-21179E059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04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169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082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A737-C1A8-55C6-F452-F23523D48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831740-880F-34C8-31AB-A6A764285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A30A99A-C254-5051-8521-48BBE17DA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Briefly explain why BA network (social media structure)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85316D-6F55-18CC-39D6-53B75C900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209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8379D-CD55-B3D8-6E2D-1BA6D4110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94F9E4-9823-2AE1-3581-FD02D4217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EC8333-322F-6D41-4AAE-CC52BCB1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B6E268-71EA-2365-8389-81F10A1E9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055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rtlCol="0" anchor="b">
            <a:normAutofit/>
          </a:bodyPr>
          <a:lstStyle>
            <a:lvl1pPr>
              <a:defRPr lang="de-DE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Tabel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4" name="Tabellenplatzhalt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 rtlCol="0">
            <a:normAutofit/>
          </a:bodyPr>
          <a:lstStyle>
            <a:lvl1pPr>
              <a:defRPr lang="de-DE" sz="2000"/>
            </a:lvl1pPr>
          </a:lstStyle>
          <a:p>
            <a:pPr rtl="0"/>
            <a:r>
              <a:rPr lang="de-DE"/>
              <a:t>Tabelle durch Klicken auf Symbol hinzufügen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 rtlCol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de-DE" sz="2000"/>
            </a:lvl1pPr>
            <a:lvl2pPr>
              <a:lnSpc>
                <a:spcPct val="100000"/>
              </a:lnSpc>
              <a:spcAft>
                <a:spcPts val="600"/>
              </a:spcAft>
              <a:defRPr lang="de-DE"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lang="de-DE" sz="2000"/>
            </a:lvl3pPr>
            <a:lvl4pPr>
              <a:lnSpc>
                <a:spcPct val="100000"/>
              </a:lnSpc>
              <a:spcAft>
                <a:spcPts val="1200"/>
              </a:spcAft>
              <a:defRPr lang="de-DE" sz="2000"/>
            </a:lvl4pPr>
            <a:lvl5pPr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abel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Tabellenplatzhalter 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 rtlCol="0">
            <a:normAutofit/>
          </a:bodyPr>
          <a:lstStyle>
            <a:lvl1pPr>
              <a:defRPr lang="de-DE" sz="2400"/>
            </a:lvl1pPr>
          </a:lstStyle>
          <a:p>
            <a:pPr rtl="0"/>
            <a:r>
              <a:rPr lang="de-DE"/>
              <a:t>Tabelle durch Klicken auf Symbol hinzufügen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rtlCol="0" anchor="b">
            <a:normAutofit/>
          </a:bodyPr>
          <a:lstStyle>
            <a:lvl1pPr>
              <a:defRPr lang="de-DE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rtlCol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rtlCol="0" anchor="b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rtlCol="0" anchor="b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lang="de-DE"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rtlCol="0" anchor="b"/>
          <a:lstStyle>
            <a:lvl1pPr algn="ctr">
              <a:defRPr lang="de-DE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lang="de-DE"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de-DE"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lang="de-DE"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lang="de-DE"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lang="de-DE"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 und Inhal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fld id="{18D65601-5AE2-46FC-B138-694DDD2B510D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microsoft.com/office/2018/10/relationships/comments" Target="../comments/modernComment_156_3677404D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6B6F907-8465-8A51-6C45-D31976FAC897}"/>
              </a:ext>
            </a:extLst>
          </p:cNvPr>
          <p:cNvSpPr txBox="1"/>
          <p:nvPr/>
        </p:nvSpPr>
        <p:spPr>
          <a:xfrm>
            <a:off x="265471" y="2147932"/>
            <a:ext cx="1234931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+mj-lt"/>
              </a:rPr>
              <a:t>Transition to Electric Vehicles:</a:t>
            </a:r>
          </a:p>
          <a:p>
            <a:pPr algn="ctr"/>
            <a:endParaRPr lang="en-US" sz="2800" b="1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b="1">
                <a:solidFill>
                  <a:schemeClr val="bg1"/>
                </a:solidFill>
                <a:latin typeface="+mj-lt"/>
              </a:rPr>
              <a:t>Evidence-Informed Interventions </a:t>
            </a:r>
          </a:p>
          <a:p>
            <a:pPr algn="ctr"/>
            <a:r>
              <a:rPr lang="en-US" sz="2800" b="1">
                <a:solidFill>
                  <a:schemeClr val="bg1"/>
                </a:solidFill>
                <a:latin typeface="+mj-lt"/>
              </a:rPr>
              <a:t>for Eastern European Policy Makers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FC9226-E93A-886D-EAAF-7E20B9E3225B}"/>
              </a:ext>
            </a:extLst>
          </p:cNvPr>
          <p:cNvSpPr txBox="1"/>
          <p:nvPr/>
        </p:nvSpPr>
        <p:spPr>
          <a:xfrm>
            <a:off x="9773265" y="6119336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>
                <a:solidFill>
                  <a:schemeClr val="bg1"/>
                </a:solidFill>
              </a:rPr>
              <a:t>Simona </a:t>
            </a:r>
            <a:r>
              <a:rPr lang="es-ES_tradnl" sz="1400" err="1">
                <a:solidFill>
                  <a:schemeClr val="bg1"/>
                </a:solidFill>
              </a:rPr>
              <a:t>Lupșa</a:t>
            </a:r>
            <a:r>
              <a:rPr lang="es-ES_tradnl" sz="1400">
                <a:solidFill>
                  <a:schemeClr val="bg1"/>
                </a:solidFill>
              </a:rPr>
              <a:t> (</a:t>
            </a:r>
            <a:r>
              <a:rPr lang="es-ES_tradnl" sz="1400" kern="100">
                <a:solidFill>
                  <a:schemeClr val="bg1"/>
                </a:solidFill>
                <a:ea typeface="Aptos" panose="020B0004020202020204" pitchFamily="34" charset="0"/>
              </a:rPr>
              <a:t>16421604)</a:t>
            </a:r>
            <a:endParaRPr lang="de-DE" sz="1400">
              <a:solidFill>
                <a:schemeClr val="bg1"/>
              </a:solidFill>
            </a:endParaRPr>
          </a:p>
          <a:p>
            <a:r>
              <a:rPr lang="es-ES_tradnl" sz="1400">
                <a:solidFill>
                  <a:schemeClr val="bg1"/>
                </a:solidFill>
              </a:rPr>
              <a:t>Eva Wehrle (</a:t>
            </a:r>
            <a:r>
              <a:rPr lang="es-ES_tradnl" sz="1400" kern="100">
                <a:solidFill>
                  <a:schemeClr val="bg1"/>
                </a:solidFill>
                <a:ea typeface="Aptos" panose="020B0004020202020204" pitchFamily="34" charset="0"/>
              </a:rPr>
              <a:t>16433718)</a:t>
            </a:r>
            <a:endParaRPr lang="de-DE" sz="1400">
              <a:solidFill>
                <a:schemeClr val="bg1"/>
              </a:solidFill>
            </a:endParaRPr>
          </a:p>
          <a:p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96B6DB-0E52-E40A-5B93-5C84E3439852}"/>
              </a:ext>
            </a:extLst>
          </p:cNvPr>
          <p:cNvSpPr txBox="1"/>
          <p:nvPr/>
        </p:nvSpPr>
        <p:spPr>
          <a:xfrm>
            <a:off x="4670323" y="4213882"/>
            <a:ext cx="6096000" cy="976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_tradnl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  <a:endParaRPr lang="de-DE" sz="1800" kern="10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endParaRPr lang="de-DE" sz="1800" kern="10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pic>
        <p:nvPicPr>
          <p:cNvPr id="6" name="Intro">
            <a:hlinkClick r:id="" action="ppaction://media"/>
            <a:extLst>
              <a:ext uri="{FF2B5EF4-FFF2-40B4-BE49-F238E27FC236}">
                <a16:creationId xmlns:a16="http://schemas.microsoft.com/office/drawing/2014/main" id="{2661146B-A7DA-B789-74B6-567B682DF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6006" y="581453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530C9-C005-4B9C-B986-9C9D3B429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34C795-427F-8768-5D74-445B407990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8D65601-5AE2-46FC-B138-694DDD2B510D}" type="slidenum">
              <a:rPr lang="de-DE" smtClean="0"/>
              <a:pPr rtl="0"/>
              <a:t>10</a:t>
            </a:fld>
            <a:endParaRPr lang="de-DE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0750B9E8-75EC-834E-E488-E9560A262CB3}"/>
              </a:ext>
            </a:extLst>
          </p:cNvPr>
          <p:cNvGraphicFramePr>
            <a:graphicFrameLocks noGrp="1"/>
          </p:cNvGraphicFramePr>
          <p:nvPr/>
        </p:nvGraphicFramePr>
        <p:xfrm>
          <a:off x="1140771" y="1853754"/>
          <a:ext cx="10061996" cy="2944157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3475360">
                  <a:extLst>
                    <a:ext uri="{9D8B030D-6E8A-4147-A177-3AD203B41FA5}">
                      <a16:colId xmlns:a16="http://schemas.microsoft.com/office/drawing/2014/main" val="491838542"/>
                    </a:ext>
                  </a:extLst>
                </a:gridCol>
                <a:gridCol w="6586636">
                  <a:extLst>
                    <a:ext uri="{9D8B030D-6E8A-4147-A177-3AD203B41FA5}">
                      <a16:colId xmlns:a16="http://schemas.microsoft.com/office/drawing/2014/main" val="887679950"/>
                    </a:ext>
                  </a:extLst>
                </a:gridCol>
              </a:tblGrid>
              <a:tr h="35963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 sz="1400" b="1" i="1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 sz="1400" b="1" i="1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946957"/>
                  </a:ext>
                </a:extLst>
              </a:tr>
              <a:tr h="94479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 b="1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015276"/>
                  </a:ext>
                </a:extLst>
              </a:tr>
              <a:tr h="755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b="1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973286"/>
                  </a:ext>
                </a:extLst>
              </a:tr>
              <a:tr h="75583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 b="1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225738"/>
                  </a:ext>
                </a:extLst>
              </a:tr>
            </a:tbl>
          </a:graphicData>
        </a:graphic>
      </p:graphicFrame>
      <p:sp>
        <p:nvSpPr>
          <p:cNvPr id="14" name="Titel 1">
            <a:extLst>
              <a:ext uri="{FF2B5EF4-FFF2-40B4-BE49-F238E27FC236}">
                <a16:creationId xmlns:a16="http://schemas.microsoft.com/office/drawing/2014/main" id="{2543842F-3D28-2BEE-BA16-AD7D3567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7" y="41641"/>
            <a:ext cx="10400638" cy="1427585"/>
          </a:xfrm>
        </p:spPr>
        <p:txBody>
          <a:bodyPr/>
          <a:lstStyle/>
          <a:p>
            <a:r>
              <a:rPr lang="en-US"/>
              <a:t>	Timing: How Long Does Support Need to Last?</a:t>
            </a:r>
            <a:endParaRPr lang="nl-NL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93FD1EA-862D-BC7C-972D-529E89711DC8}"/>
              </a:ext>
            </a:extLst>
          </p:cNvPr>
          <p:cNvSpPr txBox="1"/>
          <p:nvPr/>
        </p:nvSpPr>
        <p:spPr>
          <a:xfrm>
            <a:off x="1140771" y="2614916"/>
            <a:ext cx="4455781" cy="142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Early intervention is decisive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Short subsidy window sufficient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No reversal after subsidy removal</a:t>
            </a:r>
          </a:p>
        </p:txBody>
      </p:sp>
      <p:pic>
        <p:nvPicPr>
          <p:cNvPr id="5" name="Picture 10" descr="A graph of a line with numbers and a line&#10;&#10;AI-generated content may be incorrect.">
            <a:extLst>
              <a:ext uri="{FF2B5EF4-FFF2-40B4-BE49-F238E27FC236}">
                <a16:creationId xmlns:a16="http://schemas.microsoft.com/office/drawing/2014/main" id="{9290E976-4CD2-6871-A398-07584E809F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25" y="1775684"/>
            <a:ext cx="5370129" cy="3436731"/>
          </a:xfrm>
          <a:prstGeom prst="rect">
            <a:avLst/>
          </a:prstGeom>
        </p:spPr>
      </p:pic>
      <p:pic>
        <p:nvPicPr>
          <p:cNvPr id="3" name="timing">
            <a:hlinkClick r:id="" action="ppaction://media"/>
            <a:extLst>
              <a:ext uri="{FF2B5EF4-FFF2-40B4-BE49-F238E27FC236}">
                <a16:creationId xmlns:a16="http://schemas.microsoft.com/office/drawing/2014/main" id="{42433FC7-8695-E4E3-B177-33DFBCA07F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4413" y="6190672"/>
            <a:ext cx="557241" cy="55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4E20D-8C7D-A25C-77FF-52133301D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9F15-97AF-A813-879A-09F5E352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7" y="0"/>
            <a:ext cx="9808773" cy="1427585"/>
          </a:xfrm>
        </p:spPr>
        <p:txBody>
          <a:bodyPr/>
          <a:lstStyle/>
          <a:p>
            <a:r>
              <a:rPr lang="en-US"/>
              <a:t>	Policy 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0C1CF-20D9-D9D0-71D9-35E0B4A69C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8D65601-5AE2-46FC-B138-694DDD2B510D}" type="slidenum">
              <a:rPr lang="de-DE" smtClean="0"/>
              <a:pPr rtl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F43497-9AC8-D174-6FCD-0337476ABDC9}"/>
              </a:ext>
            </a:extLst>
          </p:cNvPr>
          <p:cNvSpPr txBox="1"/>
          <p:nvPr/>
        </p:nvSpPr>
        <p:spPr>
          <a:xfrm>
            <a:off x="1095983" y="1793648"/>
            <a:ext cx="10476584" cy="327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err="1"/>
              <a:t>Prioritise</a:t>
            </a:r>
            <a:r>
              <a:rPr lang="en-US" sz="2000"/>
              <a:t> early-stage adoption rather than broad infrastructure spending in low-uptake countries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/>
              <a:t>Replace untargeted subsidies with targeted, high-reach seeding strategies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/>
              <a:t>Use social media hubs as leverage points where networks are scale-free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/>
              <a:t>Apply policies selectively: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suitable for Eastern Europe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not cost-effective in already saturated EV markets</a:t>
            </a:r>
            <a:endParaRPr lang="en-GB" sz="2000"/>
          </a:p>
        </p:txBody>
      </p:sp>
      <p:pic>
        <p:nvPicPr>
          <p:cNvPr id="3" name="Policy Recommendation">
            <a:hlinkClick r:id="" action="ppaction://media"/>
            <a:extLst>
              <a:ext uri="{FF2B5EF4-FFF2-40B4-BE49-F238E27FC236}">
                <a16:creationId xmlns:a16="http://schemas.microsoft.com/office/drawing/2014/main" id="{3017B823-19A9-5A56-30D0-744F456A6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5913" y="61081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6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833" y="-239601"/>
            <a:ext cx="7518214" cy="5253089"/>
          </a:xfrm>
        </p:spPr>
        <p:txBody>
          <a:bodyPr rtlCol="0"/>
          <a:lstStyle>
            <a:defPPr>
              <a:defRPr lang="de-DE"/>
            </a:defPPr>
          </a:lstStyle>
          <a:p>
            <a:r>
              <a:rPr lang="en-GB"/>
              <a:t>Thank you </a:t>
            </a:r>
            <a:br>
              <a:rPr lang="en-GB"/>
            </a:br>
            <a:r>
              <a:rPr lang="en-GB"/>
              <a:t>for your attention! </a:t>
            </a:r>
            <a:endParaRPr lang="en-US"/>
          </a:p>
        </p:txBody>
      </p:sp>
      <p:pic>
        <p:nvPicPr>
          <p:cNvPr id="2" name="ty!!">
            <a:hlinkClick r:id="" action="ppaction://media"/>
            <a:extLst>
              <a:ext uri="{FF2B5EF4-FFF2-40B4-BE49-F238E27FC236}">
                <a16:creationId xmlns:a16="http://schemas.microsoft.com/office/drawing/2014/main" id="{23538F01-984D-A05A-8A62-EDEFCCBE9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9790" y="6096000"/>
            <a:ext cx="553452" cy="5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4AD23F-7A59-C0FD-0534-43424382AD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8D65601-5AE2-46FC-B138-694DDD2B510D}" type="slidenum">
              <a:rPr lang="de-DE" smtClean="0"/>
              <a:pPr rtl="0"/>
              <a:t>2</a:t>
            </a:fld>
            <a:endParaRPr lang="de-DE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0B981A10-6F5E-67DA-0080-16B30AA62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978316"/>
              </p:ext>
            </p:extLst>
          </p:nvPr>
        </p:nvGraphicFramePr>
        <p:xfrm>
          <a:off x="1140771" y="1853754"/>
          <a:ext cx="10061996" cy="2944157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3475360">
                  <a:extLst>
                    <a:ext uri="{9D8B030D-6E8A-4147-A177-3AD203B41FA5}">
                      <a16:colId xmlns:a16="http://schemas.microsoft.com/office/drawing/2014/main" val="491838542"/>
                    </a:ext>
                  </a:extLst>
                </a:gridCol>
                <a:gridCol w="6586636">
                  <a:extLst>
                    <a:ext uri="{9D8B030D-6E8A-4147-A177-3AD203B41FA5}">
                      <a16:colId xmlns:a16="http://schemas.microsoft.com/office/drawing/2014/main" val="887679950"/>
                    </a:ext>
                  </a:extLst>
                </a:gridCol>
              </a:tblGrid>
              <a:tr h="35963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 sz="1400" b="1" i="1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 sz="1400" b="1" i="1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946957"/>
                  </a:ext>
                </a:extLst>
              </a:tr>
              <a:tr h="94479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 b="1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015276"/>
                  </a:ext>
                </a:extLst>
              </a:tr>
              <a:tr h="755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b="1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973286"/>
                  </a:ext>
                </a:extLst>
              </a:tr>
              <a:tr h="75583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 b="1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nl-NL"/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225738"/>
                  </a:ext>
                </a:extLst>
              </a:tr>
            </a:tbl>
          </a:graphicData>
        </a:graphic>
      </p:graphicFrame>
      <p:sp>
        <p:nvSpPr>
          <p:cNvPr id="14" name="Titel 1">
            <a:extLst>
              <a:ext uri="{FF2B5EF4-FFF2-40B4-BE49-F238E27FC236}">
                <a16:creationId xmlns:a16="http://schemas.microsoft.com/office/drawing/2014/main" id="{F495D755-6FF9-7E2C-437A-707F2BEA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7" y="0"/>
            <a:ext cx="9150675" cy="1427585"/>
          </a:xfrm>
        </p:spPr>
        <p:txBody>
          <a:bodyPr/>
          <a:lstStyle/>
          <a:p>
            <a:r>
              <a:rPr lang="nl-NL"/>
              <a:t>	Problem &amp; Relevance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365F4E-D874-6491-C5F2-1C6234A8CD48}"/>
              </a:ext>
            </a:extLst>
          </p:cNvPr>
          <p:cNvSpPr txBox="1"/>
          <p:nvPr/>
        </p:nvSpPr>
        <p:spPr>
          <a:xfrm>
            <a:off x="1504335" y="2074606"/>
            <a:ext cx="8883436" cy="327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/>
              <a:t>Transport ≈ 25% of EU GHG emissions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/>
              <a:t>Transition to EVs cornerstone of EU’s climate strategy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/>
              <a:t>EV uptake is uneven across Europe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Very high in Scandinavia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Low in many Eastern European countries (~10%)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2000"/>
              <a:t>These regions risk being locked into fossil-based mobility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GB" sz="2000"/>
          </a:p>
        </p:txBody>
      </p:sp>
      <p:pic>
        <p:nvPicPr>
          <p:cNvPr id="3" name="Problem &amp; Relevance">
            <a:hlinkClick r:id="" action="ppaction://media"/>
            <a:extLst>
              <a:ext uri="{FF2B5EF4-FFF2-40B4-BE49-F238E27FC236}">
                <a16:creationId xmlns:a16="http://schemas.microsoft.com/office/drawing/2014/main" id="{D2B11F62-7566-7483-AF05-1DB373B91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9649" y="61951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9848A-C5C8-40B8-98A4-3F8C3A081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81EE8-AD4C-FA88-E4CD-1E96EF45DE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8D65601-5AE2-46FC-B138-694DDD2B510D}" type="slidenum">
              <a:rPr lang="de-DE" smtClean="0"/>
              <a:pPr rtl="0"/>
              <a:t>3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DF7D69B-F46F-1D84-7F09-50899109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7" y="0"/>
            <a:ext cx="9150675" cy="1427585"/>
          </a:xfrm>
        </p:spPr>
        <p:txBody>
          <a:bodyPr/>
          <a:lstStyle/>
          <a:p>
            <a:r>
              <a:rPr lang="de-DE"/>
              <a:t>	</a:t>
            </a:r>
            <a:r>
              <a:rPr lang="de-DE" err="1"/>
              <a:t>Context</a:t>
            </a:r>
            <a:r>
              <a:rPr lang="de-DE"/>
              <a:t> &amp; </a:t>
            </a:r>
            <a:r>
              <a:rPr lang="de-DE" err="1"/>
              <a:t>Evidence</a:t>
            </a:r>
            <a:endParaRPr lang="nl-NL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82AE1CE-F77B-FAC2-9236-CCF558BD55B7}"/>
              </a:ext>
            </a:extLst>
          </p:cNvPr>
          <p:cNvSpPr txBox="1"/>
          <p:nvPr/>
        </p:nvSpPr>
        <p:spPr>
          <a:xfrm>
            <a:off x="1386348" y="1698450"/>
            <a:ext cx="9419303" cy="4194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Eastern Europe: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Low EV adoption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High social media use (important information channel)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Network analysis shows: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Initial EV adoption is decisive</a:t>
            </a:r>
            <a:endParaRPr lang="en-US" sz="200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Targeting highly connected individuals is far more effective than random subsidies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Infrastructure has only limited influence on EV uptake</a:t>
            </a:r>
            <a:endParaRPr lang="en-US" sz="2000"/>
          </a:p>
          <a:p>
            <a:pPr>
              <a:lnSpc>
                <a:spcPct val="150000"/>
              </a:lnSpc>
            </a:pPr>
            <a:endParaRPr lang="en-GB" sz="2000"/>
          </a:p>
        </p:txBody>
      </p:sp>
      <p:pic>
        <p:nvPicPr>
          <p:cNvPr id="3" name="Context &amp; Evidence #1">
            <a:hlinkClick r:id="" action="ppaction://media"/>
            <a:extLst>
              <a:ext uri="{FF2B5EF4-FFF2-40B4-BE49-F238E27FC236}">
                <a16:creationId xmlns:a16="http://schemas.microsoft.com/office/drawing/2014/main" id="{DB401194-EAD1-B7FB-A089-EC67E51D2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6182" y="61081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0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7E48-487F-A3A9-6B15-1DF9D0D67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3796736-310D-2472-7FF8-5F0344D464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8D65601-5AE2-46FC-B138-694DDD2B510D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82955567-2E2E-6C90-3144-AA402E8D1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92" y="27891"/>
            <a:ext cx="9150675" cy="1427585"/>
          </a:xfrm>
        </p:spPr>
        <p:txBody>
          <a:bodyPr/>
          <a:lstStyle/>
          <a:p>
            <a:r>
              <a:rPr lang="de-DE"/>
              <a:t>	</a:t>
            </a:r>
            <a:r>
              <a:rPr lang="de-DE" err="1"/>
              <a:t>Context</a:t>
            </a:r>
            <a:r>
              <a:rPr lang="de-DE"/>
              <a:t> &amp; </a:t>
            </a:r>
            <a:r>
              <a:rPr lang="de-DE" err="1"/>
              <a:t>Evidence</a:t>
            </a:r>
            <a:endParaRPr lang="nl-NL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CE52183-1AE5-9A79-3992-6C4B1018292A}"/>
              </a:ext>
            </a:extLst>
          </p:cNvPr>
          <p:cNvSpPr txBox="1"/>
          <p:nvPr/>
        </p:nvSpPr>
        <p:spPr>
          <a:xfrm>
            <a:off x="1381119" y="2538607"/>
            <a:ext cx="4877441" cy="234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Network analysis shows: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Initial adoption is decisive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Infrastructure has only limited influence on EV uptake</a:t>
            </a:r>
          </a:p>
          <a:p>
            <a:pPr>
              <a:lnSpc>
                <a:spcPct val="150000"/>
              </a:lnSpc>
            </a:pPr>
            <a:endParaRPr lang="en-GB" sz="2000"/>
          </a:p>
        </p:txBody>
      </p:sp>
      <p:pic>
        <p:nvPicPr>
          <p:cNvPr id="5" name="drawing">
            <a:extLst>
              <a:ext uri="{FF2B5EF4-FFF2-40B4-BE49-F238E27FC236}">
                <a16:creationId xmlns:a16="http://schemas.microsoft.com/office/drawing/2014/main" id="{1FE0A265-CD5D-4D16-1156-90A7E6808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521" y="1901857"/>
            <a:ext cx="5151928" cy="3371183"/>
          </a:xfrm>
          <a:prstGeom prst="rect">
            <a:avLst/>
          </a:prstGeom>
        </p:spPr>
      </p:pic>
      <p:pic>
        <p:nvPicPr>
          <p:cNvPr id="3" name="Context &amp; Evidence #2">
            <a:hlinkClick r:id="" action="ppaction://media"/>
            <a:extLst>
              <a:ext uri="{FF2B5EF4-FFF2-40B4-BE49-F238E27FC236}">
                <a16:creationId xmlns:a16="http://schemas.microsoft.com/office/drawing/2014/main" id="{8A642DC2-85E3-98AF-A18B-D1F0E3D27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9047" y="61081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3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8864A-D979-D972-0181-07D0EF67E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EACDE-79AA-4BEE-9B2D-58D8FF1BD2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8D65601-5AE2-46FC-B138-694DDD2B510D}" type="slidenum">
              <a:rPr lang="de-DE" smtClean="0"/>
              <a:pPr rtl="0"/>
              <a:t>5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460E00D-FDD2-85B9-ABEC-EE523D2E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92" y="27891"/>
            <a:ext cx="9150675" cy="1427585"/>
          </a:xfrm>
        </p:spPr>
        <p:txBody>
          <a:bodyPr/>
          <a:lstStyle/>
          <a:p>
            <a:r>
              <a:rPr lang="de-DE"/>
              <a:t>	</a:t>
            </a:r>
            <a:r>
              <a:rPr lang="de-DE" err="1"/>
              <a:t>Context</a:t>
            </a:r>
            <a:r>
              <a:rPr lang="de-DE"/>
              <a:t> &amp; </a:t>
            </a:r>
            <a:r>
              <a:rPr lang="de-DE" err="1"/>
              <a:t>Evidence</a:t>
            </a:r>
            <a:endParaRPr lang="nl-NL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198D9E-E3BB-7990-4789-B3D18453260B}"/>
              </a:ext>
            </a:extLst>
          </p:cNvPr>
          <p:cNvSpPr txBox="1"/>
          <p:nvPr/>
        </p:nvSpPr>
        <p:spPr>
          <a:xfrm>
            <a:off x="1325928" y="2525851"/>
            <a:ext cx="6096000" cy="2347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Network analysis shows: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Targeting highly connected individuals is far more effective than fat-handed untargeted subsidies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Context &amp; Evidence #3">
            <a:hlinkClick r:id="" action="ppaction://media"/>
            <a:extLst>
              <a:ext uri="{FF2B5EF4-FFF2-40B4-BE49-F238E27FC236}">
                <a16:creationId xmlns:a16="http://schemas.microsoft.com/office/drawing/2014/main" id="{F010A8AC-9921-0495-9B96-46D1C5098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3554" y="6137435"/>
            <a:ext cx="487363" cy="487363"/>
          </a:xfrm>
          <a:prstGeom prst="rect">
            <a:avLst/>
          </a:prstGeom>
        </p:spPr>
      </p:pic>
      <p:pic>
        <p:nvPicPr>
          <p:cNvPr id="5" name="Grafik 4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9E74A7C3-929B-C2CB-168D-0A23C83EBE8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5190"/>
          <a:stretch>
            <a:fillRect/>
          </a:stretch>
        </p:blipFill>
        <p:spPr>
          <a:xfrm>
            <a:off x="7012999" y="988897"/>
            <a:ext cx="4244009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8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1AA2-4E5B-87AE-CF42-BF20D789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7" y="48919"/>
            <a:ext cx="9808773" cy="1427585"/>
          </a:xfrm>
        </p:spPr>
        <p:txBody>
          <a:bodyPr/>
          <a:lstStyle/>
          <a:p>
            <a:r>
              <a:rPr lang="en-US"/>
              <a:t>	Policy Intervention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77A0C-C330-EAA0-1D39-602CB290B8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8D65601-5AE2-46FC-B138-694DDD2B510D}" type="slidenum">
              <a:rPr lang="de-DE" smtClean="0"/>
              <a:pPr rtl="0"/>
              <a:t>6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F2910F-2FB7-E63E-9683-BACEB3C0AF77}"/>
              </a:ext>
            </a:extLst>
          </p:cNvPr>
          <p:cNvSpPr txBox="1"/>
          <p:nvPr/>
        </p:nvSpPr>
        <p:spPr>
          <a:xfrm>
            <a:off x="0" y="6625840"/>
            <a:ext cx="10212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/>
              <a:t>Silva et al. (2025)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82D9C4-7379-7DCF-AADF-6D66680AED07}"/>
              </a:ext>
            </a:extLst>
          </p:cNvPr>
          <p:cNvSpPr txBox="1"/>
          <p:nvPr/>
        </p:nvSpPr>
        <p:spPr>
          <a:xfrm>
            <a:off x="1381119" y="1331983"/>
            <a:ext cx="9724085" cy="4194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/>
              <a:t>Therefore, the intervention should: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GB" sz="2000"/>
              <a:t>Increase early adoption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Target high-reach individuals to trigger imitation cascades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en-US" sz="2000"/>
          </a:p>
          <a:p>
            <a:pPr>
              <a:lnSpc>
                <a:spcPct val="150000"/>
              </a:lnSpc>
            </a:pPr>
            <a:r>
              <a:rPr lang="en-US" sz="2000"/>
              <a:t>Intervention tested: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Select a small share of high-reach social media influencers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Provide free EVs in exchange for one year of promotion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Choose influencers across different sectors to reach diverse social groups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Combine with temporary purchase subsidies for EVs during the </a:t>
            </a:r>
            <a:r>
              <a:rPr lang="en-US" sz="2000" err="1"/>
              <a:t>programme</a:t>
            </a:r>
            <a:r>
              <a:rPr lang="en-US" sz="2000"/>
              <a:t> year</a:t>
            </a:r>
            <a:endParaRPr lang="en-GB" sz="2000"/>
          </a:p>
        </p:txBody>
      </p:sp>
      <p:pic>
        <p:nvPicPr>
          <p:cNvPr id="5" name="Policy Interventions">
            <a:hlinkClick r:id="" action="ppaction://media"/>
            <a:extLst>
              <a:ext uri="{FF2B5EF4-FFF2-40B4-BE49-F238E27FC236}">
                <a16:creationId xmlns:a16="http://schemas.microsoft.com/office/drawing/2014/main" id="{B3A914BC-8A93-D881-1C98-82A994A2E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7086" y="613847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8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1AA2-4E5B-87AE-CF42-BF20D789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7" y="48919"/>
            <a:ext cx="9808773" cy="1427585"/>
          </a:xfrm>
        </p:spPr>
        <p:txBody>
          <a:bodyPr/>
          <a:lstStyle/>
          <a:p>
            <a:r>
              <a:rPr lang="en-US"/>
              <a:t>	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77A0C-C330-EAA0-1D39-602CB290B8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8D65601-5AE2-46FC-B138-694DDD2B510D}" type="slidenum">
              <a:rPr lang="de-DE" smtClean="0"/>
              <a:pPr rtl="0"/>
              <a:t>7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F2910F-2FB7-E63E-9683-BACEB3C0AF77}"/>
              </a:ext>
            </a:extLst>
          </p:cNvPr>
          <p:cNvSpPr txBox="1"/>
          <p:nvPr/>
        </p:nvSpPr>
        <p:spPr>
          <a:xfrm>
            <a:off x="0" y="6625840"/>
            <a:ext cx="10212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/>
              <a:t>Silva et al. (2025)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82D9C4-7379-7DCF-AADF-6D66680AED07}"/>
              </a:ext>
            </a:extLst>
          </p:cNvPr>
          <p:cNvSpPr txBox="1"/>
          <p:nvPr/>
        </p:nvSpPr>
        <p:spPr>
          <a:xfrm>
            <a:off x="1381119" y="1331983"/>
            <a:ext cx="10326182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Baseline: 10% EV adoption (Eastern Europe benchmark)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Policy adds +3% targeted adopters (high-degree nodes)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Influencers receive free EVs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Followers eligible for temporary purchase subsidy -&gt; increases individual payoff/incentive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One-year, early intervention</a:t>
            </a:r>
            <a:endParaRPr lang="en-GB" sz="2000"/>
          </a:p>
        </p:txBody>
      </p:sp>
      <p:pic>
        <p:nvPicPr>
          <p:cNvPr id="5" name="Setup">
            <a:hlinkClick r:id="" action="ppaction://media"/>
            <a:extLst>
              <a:ext uri="{FF2B5EF4-FFF2-40B4-BE49-F238E27FC236}">
                <a16:creationId xmlns:a16="http://schemas.microsoft.com/office/drawing/2014/main" id="{ACAFD940-17DC-E149-5952-4FF2A93C79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4581" y="6107863"/>
            <a:ext cx="557520" cy="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4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A2BB9-DBE3-AF9D-CAF8-6751C86BA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A3914C7-A9AF-36D8-E306-EF6AD23593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8D65601-5AE2-46FC-B138-694DDD2B510D}" type="slidenum">
              <a:rPr lang="de-DE" smtClean="0"/>
              <a:pPr rtl="0"/>
              <a:t>8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D5B86C8-35F1-2C8D-E18C-150A14B1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7" y="0"/>
            <a:ext cx="9150675" cy="1427585"/>
          </a:xfrm>
        </p:spPr>
        <p:txBody>
          <a:bodyPr/>
          <a:lstStyle/>
          <a:p>
            <a:r>
              <a:rPr lang="nl-NL"/>
              <a:t>	Results: Policy Impact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51A0A8-BC65-285C-E10D-881220BF00B9}"/>
              </a:ext>
            </a:extLst>
          </p:cNvPr>
          <p:cNvSpPr txBox="1"/>
          <p:nvPr/>
        </p:nvSpPr>
        <p:spPr>
          <a:xfrm>
            <a:off x="1076319" y="2486530"/>
            <a:ext cx="6096000" cy="18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Rapid take-off to full adoption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Very low variability across runs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Adoption remains high after subsidy ends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Small targeted shock → system-wide tipping</a:t>
            </a:r>
          </a:p>
        </p:txBody>
      </p:sp>
      <p:pic>
        <p:nvPicPr>
          <p:cNvPr id="2" name="Impact">
            <a:hlinkClick r:id="" action="ppaction://media"/>
            <a:extLst>
              <a:ext uri="{FF2B5EF4-FFF2-40B4-BE49-F238E27FC236}">
                <a16:creationId xmlns:a16="http://schemas.microsoft.com/office/drawing/2014/main" id="{95A6FC15-838C-45A3-BF2D-DC2873DDE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0183" y="6215832"/>
            <a:ext cx="532081" cy="532081"/>
          </a:xfrm>
          <a:prstGeom prst="rect">
            <a:avLst/>
          </a:prstGeom>
        </p:spPr>
      </p:pic>
      <p:pic>
        <p:nvPicPr>
          <p:cNvPr id="7" name="Grafik 6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8A4BB674-6938-B64A-2815-6DA19E936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426" y="1856792"/>
            <a:ext cx="5029201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4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52B96-899B-E9AF-0294-9F904E6BA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AA49B4-B7F7-CC56-288D-FA92BDC6DE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8D65601-5AE2-46FC-B138-694DDD2B510D}" type="slidenum">
              <a:rPr lang="de-DE" smtClean="0"/>
              <a:pPr rtl="0"/>
              <a:t>9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D7FD198-BF22-DAF8-6294-73288D5E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7" y="2622"/>
            <a:ext cx="10380973" cy="1427585"/>
          </a:xfrm>
        </p:spPr>
        <p:txBody>
          <a:bodyPr/>
          <a:lstStyle/>
          <a:p>
            <a:r>
              <a:rPr lang="nl-NL"/>
              <a:t>	How much Targeting and Subsidy is needed?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650CB1-9089-692B-B322-1668ECE9772D}"/>
              </a:ext>
            </a:extLst>
          </p:cNvPr>
          <p:cNvSpPr txBox="1"/>
          <p:nvPr/>
        </p:nvSpPr>
        <p:spPr>
          <a:xfrm>
            <a:off x="995039" y="2359743"/>
            <a:ext cx="5100961" cy="1885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2–3% targeted hubs sufficient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Subsidy strength plays secondary role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Sharp tipping threshold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/>
              <a:t>Targeting beats increasing subsidy size</a:t>
            </a:r>
            <a:endParaRPr lang="en-GB" sz="2000"/>
          </a:p>
        </p:txBody>
      </p:sp>
      <p:pic>
        <p:nvPicPr>
          <p:cNvPr id="11" name="Picture 7" descr="A chart with different colors&#10;&#10;AI-generated content may be incorrect.">
            <a:extLst>
              <a:ext uri="{FF2B5EF4-FFF2-40B4-BE49-F238E27FC236}">
                <a16:creationId xmlns:a16="http://schemas.microsoft.com/office/drawing/2014/main" id="{19E02D12-2855-0CD0-4729-7F1150BBE0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454" y="1736161"/>
            <a:ext cx="4856146" cy="3574098"/>
          </a:xfrm>
          <a:prstGeom prst="rect">
            <a:avLst/>
          </a:prstGeom>
        </p:spPr>
      </p:pic>
      <p:pic>
        <p:nvPicPr>
          <p:cNvPr id="2" name="howmuch?">
            <a:hlinkClick r:id="" action="ppaction://media"/>
            <a:extLst>
              <a:ext uri="{FF2B5EF4-FFF2-40B4-BE49-F238E27FC236}">
                <a16:creationId xmlns:a16="http://schemas.microsoft.com/office/drawing/2014/main" id="{4FFED68E-F57E-77FC-5BAE-5D80E79AA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0352" y="5991727"/>
            <a:ext cx="651912" cy="6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nutzerdefiniert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938327_TF78544816_Win32" id="{A86D2529-0102-4786-A7BE-258984D63721}" vid="{FE3B0FAD-7AD0-46AD-A4CD-14C47D9E5FB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B7358-0BCB-4DEB-B717-C1D7CC555F05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9E9DE5-EFFE-4262-A023-32732F0B666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Moderne Konferenzpräsentation</Template>
  <TotalTime>0</TotalTime>
  <Words>456</Words>
  <Application>Microsoft Office PowerPoint</Application>
  <PresentationFormat>Breitbild</PresentationFormat>
  <Paragraphs>93</Paragraphs>
  <Slides>12</Slides>
  <Notes>12</Notes>
  <HiddenSlides>0</HiddenSlides>
  <MMClips>12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Aptos</vt:lpstr>
      <vt:lpstr>Arial</vt:lpstr>
      <vt:lpstr>Calibri</vt:lpstr>
      <vt:lpstr>Symbol</vt:lpstr>
      <vt:lpstr>Times New Roman</vt:lpstr>
      <vt:lpstr>Tisa Offc Serif Pro</vt:lpstr>
      <vt:lpstr>Univers Light</vt:lpstr>
      <vt:lpstr>Wingdings</vt:lpstr>
      <vt:lpstr>Benutzerdefiniert</vt:lpstr>
      <vt:lpstr>PowerPoint-Präsentation</vt:lpstr>
      <vt:lpstr> Problem &amp; Relevance</vt:lpstr>
      <vt:lpstr> Context &amp; Evidence</vt:lpstr>
      <vt:lpstr> Context &amp; Evidence</vt:lpstr>
      <vt:lpstr> Context &amp; Evidence</vt:lpstr>
      <vt:lpstr> Policy Intervention</vt:lpstr>
      <vt:lpstr> Setup</vt:lpstr>
      <vt:lpstr> Results: Policy Impact</vt:lpstr>
      <vt:lpstr> How much Targeting and Subsidy is needed?</vt:lpstr>
      <vt:lpstr> Timing: How Long Does Support Need to Last?</vt:lpstr>
      <vt:lpstr> Policy Recommendations</vt:lpstr>
      <vt:lpstr>Thank you  for your attention!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 Wehrle</dc:creator>
  <cp:lastModifiedBy>Eva Wehrle</cp:lastModifiedBy>
  <cp:revision>2</cp:revision>
  <dcterms:created xsi:type="dcterms:W3CDTF">2025-10-02T10:31:47Z</dcterms:created>
  <dcterms:modified xsi:type="dcterms:W3CDTF">2025-12-15T21:44:36Z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